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1313"/>
    <a:srgbClr val="38DB0B"/>
    <a:srgbClr val="B08C08"/>
    <a:srgbClr val="158D93"/>
    <a:srgbClr val="0AA602"/>
    <a:srgbClr val="9E0A77"/>
    <a:srgbClr val="1704A4"/>
    <a:srgbClr val="A20000"/>
    <a:srgbClr val="3207CF"/>
    <a:srgbClr val="2AC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3607" autoAdjust="0"/>
  </p:normalViewPr>
  <p:slideViewPr>
    <p:cSldViewPr>
      <p:cViewPr>
        <p:scale>
          <a:sx n="100" d="100"/>
          <a:sy n="100" d="100"/>
        </p:scale>
        <p:origin x="-2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35343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21602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95226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688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3916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16492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213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35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8924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76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377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6167-B1A3-4167-891C-E5621132D452}" type="datetimeFigureOut">
              <a:rPr lang="ru-RU" smtClean="0"/>
              <a:t>07.02.2011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F98FC-C943-4A3D-AAE7-B7901E3DE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4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27584" y="332656"/>
            <a:ext cx="7920880" cy="31683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Pour">
              <a:avLst>
                <a:gd name="adj1" fmla="val 10646639"/>
                <a:gd name="adj2" fmla="val 55200"/>
              </a:avLst>
            </a:prstTxWarp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rgbClr val="6F0101"/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Ярмарок</a:t>
            </a:r>
            <a:endParaRPr lang="ru-RU" sz="5400" b="1" cap="none" spc="0" dirty="0">
              <a:ln w="17780" cmpd="sng">
                <a:solidFill>
                  <a:srgbClr val="6F0101"/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2276872"/>
            <a:ext cx="37620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3000" b="1" dirty="0" smtClean="0">
                <a:solidFill>
                  <a:srgbClr val="9A0000"/>
                </a:solidFill>
                <a:latin typeface="Bookman Old Style" pitchFamily="18" charset="0"/>
                <a:ea typeface="Anonymous Clippings" pitchFamily="2" charset="0"/>
              </a:rPr>
              <a:t>Систематизація та узагальнення </a:t>
            </a:r>
          </a:p>
          <a:p>
            <a:pPr algn="r"/>
            <a:r>
              <a:rPr lang="uk-UA" sz="3000" b="1" dirty="0" smtClean="0">
                <a:solidFill>
                  <a:srgbClr val="9A0000"/>
                </a:solidFill>
                <a:latin typeface="Bookman Old Style" pitchFamily="18" charset="0"/>
                <a:ea typeface="Anonymous Clippings" pitchFamily="2" charset="0"/>
              </a:rPr>
              <a:t>вивченого про </a:t>
            </a:r>
            <a:endParaRPr lang="ru-RU" sz="3000" b="1" dirty="0">
              <a:solidFill>
                <a:srgbClr val="D10980"/>
              </a:solidFill>
              <a:latin typeface="HeinrichScript" pitchFamily="2" charset="0"/>
              <a:ea typeface="Anonymous Clippings" pitchFamily="2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5784626" cy="38645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012160" y="3429000"/>
            <a:ext cx="25888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400" b="1" cap="none" spc="50" dirty="0" smtClean="0">
                <a:ln w="11430"/>
                <a:solidFill>
                  <a:srgbClr val="C610B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einrichScript" pitchFamily="2" charset="0"/>
                <a:ea typeface="Anonymous Clippings" pitchFamily="2" charset="0"/>
              </a:rPr>
              <a:t>іменник</a:t>
            </a:r>
            <a:endParaRPr lang="ru-RU" sz="6400" b="1" cap="none" spc="50" dirty="0">
              <a:ln w="11430"/>
              <a:solidFill>
                <a:srgbClr val="C610B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6308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404664"/>
            <a:ext cx="5760640" cy="17281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A2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A2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solidFill>
                  <a:srgbClr val="A2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Українські</a:t>
            </a:r>
            <a:r>
              <a:rPr lang="ru-RU" sz="5400" b="1" cap="none" spc="0" dirty="0" smtClean="0">
                <a:ln w="11430"/>
                <a:solidFill>
                  <a:srgbClr val="A2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обереги»</a:t>
            </a:r>
            <a:endParaRPr lang="ru-RU" sz="5400" b="1" cap="none" spc="0" dirty="0">
              <a:ln w="11430"/>
              <a:solidFill>
                <a:srgbClr val="A2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05" y="2212478"/>
            <a:ext cx="5760732" cy="437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01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404664"/>
            <a:ext cx="5760640" cy="17281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>
                <a:gd name="adj" fmla="val 31812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1704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1704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solidFill>
                  <a:srgbClr val="1704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Здоров‘я</a:t>
            </a:r>
            <a:r>
              <a:rPr lang="ru-RU" sz="5400" b="1" cap="none" spc="0" dirty="0" smtClean="0">
                <a:ln w="11430"/>
                <a:solidFill>
                  <a:srgbClr val="1704A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solidFill>
                <a:srgbClr val="1704A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4824536" cy="4198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6124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7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404664"/>
            <a:ext cx="5760640" cy="17281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9E0A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9E0A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solidFill>
                  <a:srgbClr val="9E0A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Четвертий</a:t>
            </a:r>
            <a:r>
              <a:rPr lang="ru-RU" sz="5400" b="1" cap="none" spc="0" dirty="0" smtClean="0">
                <a:ln w="11430"/>
                <a:solidFill>
                  <a:srgbClr val="9E0A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solidFill>
                  <a:srgbClr val="9E0A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зайвий</a:t>
            </a:r>
            <a:r>
              <a:rPr lang="ru-RU" sz="5400" b="1" cap="none" spc="0" dirty="0" smtClean="0">
                <a:ln w="11430"/>
                <a:solidFill>
                  <a:srgbClr val="9E0A7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solidFill>
                <a:srgbClr val="9E0A77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154485"/>
              </p:ext>
            </p:extLst>
          </p:nvPr>
        </p:nvGraphicFramePr>
        <p:xfrm>
          <a:off x="1520670" y="2636912"/>
          <a:ext cx="6435705" cy="187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5235"/>
                <a:gridCol w="2145235"/>
                <a:gridCol w="2145235"/>
              </a:tblGrid>
              <a:tr h="1872208">
                <a:tc>
                  <a:txBody>
                    <a:bodyPr/>
                    <a:lstStyle/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сніжна </a:t>
                      </a: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пухнаста </a:t>
                      </a: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зелена </a:t>
                      </a: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ялинка</a:t>
                      </a:r>
                      <a:endParaRPr lang="ru-RU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зима</a:t>
                      </a:r>
                      <a:endParaRPr lang="ru-RU" sz="2800" b="1" i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вкривалась</a:t>
                      </a:r>
                      <a:endParaRPr lang="ru-RU" sz="2800" b="1" i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заметіль</a:t>
                      </a:r>
                      <a:endParaRPr lang="ru-RU" sz="2800" b="1" i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вітер</a:t>
                      </a:r>
                      <a:endParaRPr lang="ru-RU" sz="28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малював</a:t>
                      </a:r>
                      <a:endParaRPr lang="ru-RU" sz="2800" b="1" i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співав</a:t>
                      </a:r>
                      <a:endParaRPr lang="ru-RU" sz="2800" b="1" i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сніг</a:t>
                      </a:r>
                      <a:endParaRPr lang="ru-RU" sz="2800" b="1" i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uk-UA" sz="2800" b="1" i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кружляє</a:t>
                      </a:r>
                      <a:endParaRPr lang="ru-RU" sz="2800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3572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xit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4" y="428328"/>
            <a:ext cx="5760640" cy="17281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2481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AA60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0AA60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«Народна </a:t>
            </a:r>
            <a:r>
              <a:rPr lang="ru-RU" sz="5400" b="1" cap="none" spc="0" dirty="0" err="1" smtClean="0">
                <a:ln w="11430"/>
                <a:solidFill>
                  <a:srgbClr val="0AA60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мудрість</a:t>
            </a:r>
            <a:r>
              <a:rPr lang="ru-RU" sz="5400" b="1" cap="none" spc="0" dirty="0" smtClean="0">
                <a:ln w="11430"/>
                <a:solidFill>
                  <a:srgbClr val="0AA60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solidFill>
                <a:srgbClr val="0AA60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34" y="1916832"/>
            <a:ext cx="4265273" cy="476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0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37" y="2156520"/>
            <a:ext cx="3106919" cy="4527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4" y="428328"/>
            <a:ext cx="5760640" cy="14885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B08C0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B08C0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«1000 </a:t>
            </a:r>
            <a:r>
              <a:rPr lang="ru-RU" sz="5400" b="1" cap="none" spc="0" dirty="0" err="1" smtClean="0">
                <a:ln w="11430"/>
                <a:solidFill>
                  <a:srgbClr val="B08C0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дрібниць</a:t>
            </a:r>
            <a:r>
              <a:rPr lang="ru-RU" sz="5400" b="1" cap="none" spc="0" dirty="0" smtClean="0">
                <a:ln w="11430"/>
                <a:solidFill>
                  <a:srgbClr val="B08C0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solidFill>
                <a:srgbClr val="B08C08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6362" y="2156520"/>
            <a:ext cx="37897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/>
            <a:r>
              <a:rPr lang="uk-UA" sz="1600" b="1" dirty="0"/>
              <a:t>Ярмарок починається ще за воротами, </a:t>
            </a:r>
            <a:r>
              <a:rPr lang="uk-UA" sz="1600" b="1" dirty="0" smtClean="0"/>
              <a:t>продається </a:t>
            </a:r>
            <a:r>
              <a:rPr lang="uk-UA" sz="1600" b="1" dirty="0"/>
              <a:t>тут усе: коні, корови, вівці, </a:t>
            </a:r>
            <a:r>
              <a:rPr lang="uk-UA" sz="1600" b="1" dirty="0" smtClean="0"/>
              <a:t>кози</a:t>
            </a:r>
            <a:r>
              <a:rPr lang="uk-UA" sz="1600" b="1" dirty="0"/>
              <a:t>, сани, горшки, миски, хустки, </a:t>
            </a:r>
            <a:r>
              <a:rPr lang="uk-UA" sz="1600" b="1" dirty="0" smtClean="0"/>
              <a:t>спідниці</a:t>
            </a:r>
            <a:r>
              <a:rPr lang="uk-UA" sz="1600" b="1" dirty="0"/>
              <a:t>, граблі, молотки, ножиці. </a:t>
            </a:r>
            <a:r>
              <a:rPr lang="uk-UA" sz="1600" b="1" dirty="0" smtClean="0"/>
              <a:t>І </a:t>
            </a:r>
            <a:r>
              <a:rPr lang="uk-UA" sz="1600" b="1" dirty="0"/>
              <a:t>таке все свіже, гарне та смачне на </a:t>
            </a:r>
            <a:r>
              <a:rPr lang="uk-UA" sz="1600" b="1" dirty="0" smtClean="0"/>
              <a:t>ярмарку: </a:t>
            </a:r>
            <a:r>
              <a:rPr lang="uk-UA" sz="1600" b="1" dirty="0"/>
              <a:t>свинина, городина, ковбаса, </a:t>
            </a:r>
            <a:r>
              <a:rPr lang="uk-UA" sz="1600" b="1" dirty="0" smtClean="0"/>
              <a:t>мед</a:t>
            </a:r>
            <a:r>
              <a:rPr lang="uk-UA" sz="1600" b="1" dirty="0"/>
              <a:t>. Аби ваші гроші! </a:t>
            </a:r>
            <a:endParaRPr lang="ru-RU" sz="1600" b="1" dirty="0"/>
          </a:p>
          <a:p>
            <a:pPr indent="180975" algn="just"/>
            <a:r>
              <a:rPr lang="uk-UA" sz="1600" b="1" dirty="0"/>
              <a:t>А гомін який стоїть! Такого ніде </a:t>
            </a:r>
            <a:r>
              <a:rPr lang="uk-UA" sz="1600" b="1" dirty="0" smtClean="0"/>
              <a:t>не почуєш</a:t>
            </a:r>
            <a:r>
              <a:rPr lang="uk-UA" sz="1600" b="1" dirty="0"/>
              <a:t>, </a:t>
            </a:r>
            <a:r>
              <a:rPr lang="uk-UA" sz="1600" b="1" dirty="0" smtClean="0"/>
              <a:t>тільки </a:t>
            </a:r>
            <a:r>
              <a:rPr lang="uk-UA" sz="1600" b="1" dirty="0"/>
              <a:t>на ярмарку. </a:t>
            </a:r>
            <a:r>
              <a:rPr lang="uk-UA" sz="1600" b="1" dirty="0" smtClean="0"/>
              <a:t>Жіноцтво щебече</a:t>
            </a:r>
            <a:r>
              <a:rPr lang="uk-UA" sz="1600" b="1" dirty="0"/>
              <a:t>, усі </a:t>
            </a:r>
            <a:r>
              <a:rPr lang="uk-UA" sz="1600" b="1" dirty="0" smtClean="0"/>
              <a:t>разом розказують, </a:t>
            </a:r>
            <a:r>
              <a:rPr lang="uk-UA" sz="1600" b="1" dirty="0"/>
              <a:t>і </a:t>
            </a:r>
            <a:r>
              <a:rPr lang="uk-UA" sz="1600" b="1" dirty="0" smtClean="0"/>
              <a:t>ні </a:t>
            </a:r>
            <a:r>
              <a:rPr lang="uk-UA" sz="1600" b="1" dirty="0"/>
              <a:t>одна не </a:t>
            </a:r>
            <a:r>
              <a:rPr lang="uk-UA" sz="1600" b="1" dirty="0" err="1"/>
              <a:t>слуха</a:t>
            </a:r>
            <a:r>
              <a:rPr lang="uk-UA" sz="1600" b="1" dirty="0"/>
              <a:t>, собаки </a:t>
            </a:r>
            <a:r>
              <a:rPr lang="uk-UA" sz="1600" b="1" dirty="0" smtClean="0"/>
              <a:t>скавучать</a:t>
            </a:r>
            <a:r>
              <a:rPr lang="uk-UA" sz="1600" b="1" dirty="0"/>
              <a:t>, музики грають, парубоцтво </a:t>
            </a:r>
            <a:r>
              <a:rPr lang="uk-UA" sz="1600" b="1" dirty="0" err="1" smtClean="0"/>
              <a:t>витина</a:t>
            </a:r>
            <a:r>
              <a:rPr lang="uk-UA" sz="1600" b="1" dirty="0" smtClean="0"/>
              <a:t> </a:t>
            </a:r>
            <a:r>
              <a:rPr lang="uk-UA" sz="1600" b="1" dirty="0"/>
              <a:t>гопака. Малеча, погубивши матерів, </a:t>
            </a:r>
            <a:r>
              <a:rPr lang="uk-UA" sz="1600" b="1" dirty="0" smtClean="0"/>
              <a:t>пищить</a:t>
            </a:r>
            <a:r>
              <a:rPr lang="uk-UA" sz="1600" b="1" dirty="0"/>
              <a:t>… І на тому світі той галас чути! А чому </a:t>
            </a:r>
            <a:r>
              <a:rPr lang="uk-UA" sz="1600" b="1" dirty="0" smtClean="0"/>
              <a:t>б </a:t>
            </a:r>
            <a:r>
              <a:rPr lang="uk-UA" sz="1600" b="1" dirty="0"/>
              <a:t>і нам не повеселитися</a:t>
            </a:r>
            <a:r>
              <a:rPr lang="uk-UA" sz="1400" b="1" dirty="0"/>
              <a:t>?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7733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4" y="428328"/>
            <a:ext cx="5760640" cy="17281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Хатинка-веселинка</a:t>
            </a:r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 flip="none"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07" y="2276872"/>
            <a:ext cx="5058128" cy="427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1526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4" y="428328"/>
            <a:ext cx="4968552" cy="9124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0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0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0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Контрольна</a:t>
            </a:r>
            <a:r>
              <a:rPr lang="ru-RU" sz="5400" b="1" cap="none" spc="0" dirty="0" smtClean="0">
                <a:ln w="11430"/>
                <a:gradFill flip="none" rotWithShape="1"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0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вага»</a:t>
            </a:r>
            <a:endParaRPr lang="ru-RU" sz="5400" b="1" cap="none" spc="0" dirty="0">
              <a:ln w="11430"/>
              <a:gradFill flip="none" rotWithShape="1">
                <a:gsLst>
                  <a:gs pos="0">
                    <a:srgbClr val="825600"/>
                  </a:gs>
                  <a:gs pos="13000">
                    <a:srgbClr val="FFA800"/>
                  </a:gs>
                  <a:gs pos="28000">
                    <a:srgbClr val="825600"/>
                  </a:gs>
                  <a:gs pos="42999">
                    <a:srgbClr val="FFA800"/>
                  </a:gs>
                  <a:gs pos="58000">
                    <a:srgbClr val="825600"/>
                  </a:gs>
                  <a:gs pos="72000">
                    <a:srgbClr val="FFA800"/>
                  </a:gs>
                  <a:gs pos="87000">
                    <a:srgbClr val="825600"/>
                  </a:gs>
                  <a:gs pos="100000">
                    <a:srgbClr val="FFA800"/>
                  </a:gs>
                </a:gsLst>
                <a:lin ang="5400000" scaled="0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13" y="2492896"/>
            <a:ext cx="2343346" cy="197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76378" y="1340768"/>
            <a:ext cx="6229719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1) Скільки відмінків в українській мові?</a:t>
            </a:r>
            <a:endParaRPr lang="ru-RU" dirty="0"/>
          </a:p>
          <a:p>
            <a:r>
              <a:rPr lang="uk-UA" dirty="0" smtClean="0"/>
              <a:t>	а</a:t>
            </a:r>
            <a:r>
              <a:rPr lang="uk-UA" dirty="0"/>
              <a:t>) 6;</a:t>
            </a:r>
            <a:endParaRPr lang="ru-RU" dirty="0"/>
          </a:p>
          <a:p>
            <a:r>
              <a:rPr lang="uk-UA" dirty="0" smtClean="0"/>
              <a:t>	б</a:t>
            </a:r>
            <a:r>
              <a:rPr lang="uk-UA" dirty="0"/>
              <a:t>) 7.</a:t>
            </a:r>
            <a:endParaRPr lang="ru-RU" dirty="0"/>
          </a:p>
          <a:p>
            <a:r>
              <a:rPr lang="uk-UA" dirty="0"/>
              <a:t>2) Який відмінок становить почат­кову форму?</a:t>
            </a:r>
            <a:endParaRPr lang="ru-RU" dirty="0"/>
          </a:p>
          <a:p>
            <a:r>
              <a:rPr lang="uk-UA" dirty="0" smtClean="0"/>
              <a:t>	а</a:t>
            </a:r>
            <a:r>
              <a:rPr lang="uk-UA" dirty="0"/>
              <a:t>) Кличний;</a:t>
            </a:r>
            <a:endParaRPr lang="ru-RU" dirty="0"/>
          </a:p>
          <a:p>
            <a:r>
              <a:rPr lang="uk-UA" dirty="0" smtClean="0"/>
              <a:t>	б</a:t>
            </a:r>
            <a:r>
              <a:rPr lang="uk-UA" dirty="0"/>
              <a:t>) називний.</a:t>
            </a:r>
            <a:endParaRPr lang="ru-RU" dirty="0"/>
          </a:p>
          <a:p>
            <a:r>
              <a:rPr lang="uk-UA" dirty="0"/>
              <a:t>3) Скільки відмін в українській мові?</a:t>
            </a:r>
            <a:endParaRPr lang="ru-RU" dirty="0"/>
          </a:p>
          <a:p>
            <a:r>
              <a:rPr lang="uk-UA" dirty="0" smtClean="0"/>
              <a:t>	а</a:t>
            </a:r>
            <a:r>
              <a:rPr lang="uk-UA" dirty="0"/>
              <a:t>) 4;</a:t>
            </a:r>
            <a:endParaRPr lang="ru-RU" dirty="0"/>
          </a:p>
          <a:p>
            <a:r>
              <a:rPr lang="uk-UA" dirty="0" smtClean="0"/>
              <a:t>	б</a:t>
            </a:r>
            <a:r>
              <a:rPr lang="uk-UA" dirty="0"/>
              <a:t>) 3.</a:t>
            </a:r>
            <a:endParaRPr lang="ru-RU" dirty="0"/>
          </a:p>
          <a:p>
            <a:r>
              <a:rPr lang="uk-UA" dirty="0"/>
              <a:t>4) До якої відміни належить імен­ник мати:</a:t>
            </a:r>
            <a:endParaRPr lang="ru-RU" dirty="0"/>
          </a:p>
          <a:p>
            <a:r>
              <a:rPr lang="uk-UA" dirty="0" smtClean="0"/>
              <a:t>	а</a:t>
            </a:r>
            <a:r>
              <a:rPr lang="uk-UA" dirty="0"/>
              <a:t>) до І в.;</a:t>
            </a:r>
            <a:endParaRPr lang="ru-RU" dirty="0"/>
          </a:p>
          <a:p>
            <a:r>
              <a:rPr lang="uk-UA" dirty="0" smtClean="0"/>
              <a:t>	б</a:t>
            </a:r>
            <a:r>
              <a:rPr lang="uk-UA" dirty="0"/>
              <a:t>) до III в.</a:t>
            </a:r>
            <a:endParaRPr lang="ru-RU" dirty="0"/>
          </a:p>
          <a:p>
            <a:r>
              <a:rPr lang="uk-UA" dirty="0"/>
              <a:t>5) Який відмінок вживають при звертанні?</a:t>
            </a:r>
            <a:endParaRPr lang="ru-RU" dirty="0"/>
          </a:p>
          <a:p>
            <a:r>
              <a:rPr lang="uk-UA" dirty="0" smtClean="0"/>
              <a:t>	а</a:t>
            </a:r>
            <a:r>
              <a:rPr lang="uk-UA" dirty="0"/>
              <a:t>) Місцевий;</a:t>
            </a:r>
            <a:endParaRPr lang="ru-RU" dirty="0"/>
          </a:p>
          <a:p>
            <a:r>
              <a:rPr lang="uk-UA" dirty="0" smtClean="0"/>
              <a:t>	б</a:t>
            </a:r>
            <a:r>
              <a:rPr lang="uk-UA" dirty="0"/>
              <a:t>) кличний.</a:t>
            </a:r>
            <a:endParaRPr lang="ru-RU" dirty="0"/>
          </a:p>
          <a:p>
            <a:r>
              <a:rPr lang="uk-UA" dirty="0"/>
              <a:t>6) Залежно від кінцевого приго­лосного іменники яких відмін </a:t>
            </a:r>
            <a:endParaRPr lang="uk-UA" dirty="0" smtClean="0"/>
          </a:p>
          <a:p>
            <a:r>
              <a:rPr lang="uk-UA" dirty="0" smtClean="0"/>
              <a:t>поділяються </a:t>
            </a:r>
            <a:r>
              <a:rPr lang="uk-UA" dirty="0"/>
              <a:t>на групи:</a:t>
            </a:r>
            <a:endParaRPr lang="ru-RU" dirty="0"/>
          </a:p>
          <a:p>
            <a:r>
              <a:rPr lang="uk-UA" dirty="0" smtClean="0"/>
              <a:t>	а) </a:t>
            </a:r>
            <a:r>
              <a:rPr lang="uk-UA" dirty="0"/>
              <a:t>І і II в.;</a:t>
            </a:r>
            <a:endParaRPr lang="ru-RU" dirty="0"/>
          </a:p>
          <a:p>
            <a:r>
              <a:rPr lang="uk-UA" dirty="0" smtClean="0"/>
              <a:t>	б</a:t>
            </a:r>
            <a:r>
              <a:rPr lang="uk-UA" dirty="0"/>
              <a:t>) III і IV в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27729" y="2060848"/>
            <a:ext cx="103586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</a:p>
          <a:p>
            <a:pPr marL="342900" indent="-342900">
              <a:buAutoNum type="arabicPeriod"/>
            </a:pP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pPr marL="342900" indent="-342900">
              <a:buAutoNum type="arabicPeriod"/>
            </a:pP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pPr marL="342900" indent="-342900">
              <a:buAutoNum type="arabicPeriod"/>
            </a:pP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</a:p>
          <a:p>
            <a:pPr marL="342900" indent="-342900">
              <a:buAutoNum type="arabicPeriod"/>
            </a:pP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</a:p>
          <a:p>
            <a:pPr marL="342900" indent="-342900">
              <a:buAutoNum type="arabicPeriod"/>
            </a:pPr>
            <a:r>
              <a:rPr lang="uk-UA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5940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7624" y="404664"/>
            <a:ext cx="73327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План </a:t>
            </a:r>
            <a:r>
              <a:rPr lang="ru-RU" sz="4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розбору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іменника</a:t>
            </a:r>
            <a:endParaRPr lang="ru-RU" sz="48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uk-UA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як частини мови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9283" y="1974324"/>
            <a:ext cx="721928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k-UA" dirty="0"/>
              <a:t>1. Слово для розбору.</a:t>
            </a:r>
          </a:p>
          <a:p>
            <a:pPr algn="just"/>
            <a:r>
              <a:rPr lang="uk-UA" dirty="0"/>
              <a:t>2. Частина мови (іменник).</a:t>
            </a:r>
          </a:p>
          <a:p>
            <a:pPr algn="just"/>
            <a:r>
              <a:rPr lang="ru-RU" dirty="0"/>
              <a:t>3. Початкова форма (</a:t>
            </a:r>
            <a:r>
              <a:rPr lang="ru-RU" dirty="0" err="1"/>
              <a:t>називний</a:t>
            </a:r>
            <a:r>
              <a:rPr lang="ru-RU" dirty="0"/>
              <a:t> </a:t>
            </a:r>
            <a:r>
              <a:rPr lang="ru-RU" dirty="0" err="1"/>
              <a:t>відмінок</a:t>
            </a:r>
            <a:r>
              <a:rPr lang="ru-RU" dirty="0"/>
              <a:t> </a:t>
            </a:r>
            <a:r>
              <a:rPr lang="ru-RU" dirty="0" err="1"/>
              <a:t>однини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називний</a:t>
            </a:r>
            <a:r>
              <a:rPr lang="ru-RU" dirty="0"/>
              <a:t>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dirty="0" err="1" smtClean="0"/>
              <a:t>відмінок</a:t>
            </a:r>
            <a:r>
              <a:rPr lang="ru-RU" dirty="0" smtClean="0"/>
              <a:t> </a:t>
            </a:r>
            <a:r>
              <a:rPr lang="ru-RU" dirty="0" err="1" smtClean="0"/>
              <a:t>множини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слово </a:t>
            </a:r>
            <a:r>
              <a:rPr lang="ru-RU" dirty="0" err="1"/>
              <a:t>вживається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множині</a:t>
            </a:r>
            <a:r>
              <a:rPr lang="ru-RU" dirty="0"/>
              <a:t>).</a:t>
            </a:r>
          </a:p>
          <a:p>
            <a:pPr algn="just"/>
            <a:r>
              <a:rPr lang="ru-RU" dirty="0"/>
              <a:t>4. </a:t>
            </a:r>
            <a:r>
              <a:rPr lang="ru-RU" dirty="0" err="1"/>
              <a:t>Істота</a:t>
            </a:r>
            <a:r>
              <a:rPr lang="ru-RU" dirty="0"/>
              <a:t> </a:t>
            </a:r>
            <a:r>
              <a:rPr lang="ru-RU" i="1" dirty="0"/>
              <a:t>(</a:t>
            </a:r>
            <a:r>
              <a:rPr lang="ru-RU" i="1" dirty="0" err="1"/>
              <a:t>хто</a:t>
            </a:r>
            <a:r>
              <a:rPr lang="ru-RU" i="1" dirty="0"/>
              <a:t>?)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неістота</a:t>
            </a:r>
            <a:r>
              <a:rPr lang="ru-RU" dirty="0"/>
              <a:t> </a:t>
            </a:r>
            <a:r>
              <a:rPr lang="ru-RU" i="1" dirty="0"/>
              <a:t>(</a:t>
            </a:r>
            <a:r>
              <a:rPr lang="ru-RU" i="1" dirty="0" err="1"/>
              <a:t>що</a:t>
            </a:r>
            <a:r>
              <a:rPr lang="ru-RU" i="1" dirty="0"/>
              <a:t>?).</a:t>
            </a:r>
          </a:p>
          <a:p>
            <a:pPr algn="just"/>
            <a:r>
              <a:rPr lang="ru-RU" dirty="0"/>
              <a:t>5. </a:t>
            </a:r>
            <a:r>
              <a:rPr lang="ru-RU" dirty="0" err="1"/>
              <a:t>Загальна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(з </a:t>
            </a:r>
            <a:r>
              <a:rPr lang="ru-RU" dirty="0" err="1"/>
              <a:t>малої</a:t>
            </a:r>
            <a:r>
              <a:rPr lang="ru-RU" dirty="0"/>
              <a:t> </a:t>
            </a:r>
            <a:r>
              <a:rPr lang="ru-RU" dirty="0" err="1"/>
              <a:t>букви</a:t>
            </a:r>
            <a:r>
              <a:rPr lang="ru-RU" dirty="0"/>
              <a:t>)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власна</a:t>
            </a:r>
            <a:r>
              <a:rPr lang="ru-RU" dirty="0"/>
              <a:t> (з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букви</a:t>
            </a:r>
            <a:r>
              <a:rPr lang="ru-RU" dirty="0"/>
              <a:t>).</a:t>
            </a:r>
          </a:p>
          <a:p>
            <a:pPr algn="just"/>
            <a:r>
              <a:rPr lang="uk-UA" dirty="0"/>
              <a:t>6. Рід (чоловічий, жіночий, середній, спільний).</a:t>
            </a:r>
          </a:p>
          <a:p>
            <a:pPr algn="just"/>
            <a:r>
              <a:rPr lang="ru-RU" dirty="0"/>
              <a:t>7. Число (</a:t>
            </a:r>
            <a:r>
              <a:rPr lang="ru-RU" dirty="0" err="1"/>
              <a:t>однина</a:t>
            </a:r>
            <a:r>
              <a:rPr lang="ru-RU" dirty="0"/>
              <a:t>, </a:t>
            </a:r>
            <a:r>
              <a:rPr lang="ru-RU" dirty="0" err="1"/>
              <a:t>множина</a:t>
            </a:r>
            <a:r>
              <a:rPr lang="ru-RU" dirty="0"/>
              <a:t>;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однина</a:t>
            </a:r>
            <a:r>
              <a:rPr lang="ru-RU" dirty="0"/>
              <a:t>;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множина</a:t>
            </a:r>
            <a:r>
              <a:rPr lang="ru-RU" dirty="0"/>
              <a:t>).</a:t>
            </a:r>
          </a:p>
          <a:p>
            <a:pPr algn="just"/>
            <a:r>
              <a:rPr lang="ru-RU" dirty="0"/>
              <a:t>8. </a:t>
            </a:r>
            <a:r>
              <a:rPr lang="ru-RU" dirty="0" err="1"/>
              <a:t>Відмінок</a:t>
            </a:r>
            <a:r>
              <a:rPr lang="ru-RU" dirty="0"/>
              <a:t> (</a:t>
            </a:r>
            <a:r>
              <a:rPr lang="ru-RU" dirty="0" err="1"/>
              <a:t>сім</a:t>
            </a:r>
            <a:r>
              <a:rPr lang="ru-RU" dirty="0"/>
              <a:t> </a:t>
            </a:r>
            <a:r>
              <a:rPr lang="ru-RU" dirty="0" err="1"/>
              <a:t>відмінків</a:t>
            </a:r>
            <a:r>
              <a:rPr lang="ru-RU" dirty="0"/>
              <a:t>: </a:t>
            </a:r>
            <a:r>
              <a:rPr lang="ru-RU" dirty="0" err="1"/>
              <a:t>називний</a:t>
            </a:r>
            <a:r>
              <a:rPr lang="ru-RU" dirty="0"/>
              <a:t>, </a:t>
            </a:r>
            <a:r>
              <a:rPr lang="ru-RU" dirty="0" err="1"/>
              <a:t>родовий</a:t>
            </a:r>
            <a:r>
              <a:rPr lang="ru-RU" dirty="0"/>
              <a:t>, </a:t>
            </a:r>
            <a:r>
              <a:rPr lang="ru-RU" dirty="0" err="1"/>
              <a:t>давальний</a:t>
            </a:r>
            <a:r>
              <a:rPr lang="ru-RU" dirty="0"/>
              <a:t>, </a:t>
            </a:r>
            <a:r>
              <a:rPr lang="ru-RU" dirty="0" err="1"/>
              <a:t>знахідний</a:t>
            </a:r>
            <a:r>
              <a:rPr lang="ru-RU" dirty="0" smtClean="0"/>
              <a:t>,</a:t>
            </a:r>
          </a:p>
          <a:p>
            <a:pPr algn="just"/>
            <a:r>
              <a:rPr lang="ru-RU" dirty="0" smtClean="0"/>
              <a:t>     </a:t>
            </a:r>
            <a:r>
              <a:rPr lang="ru-RU" dirty="0" err="1" smtClean="0"/>
              <a:t>орудний</a:t>
            </a:r>
            <a:r>
              <a:rPr lang="ru-RU" dirty="0"/>
              <a:t>, </a:t>
            </a:r>
            <a:r>
              <a:rPr lang="ru-RU" dirty="0" err="1"/>
              <a:t>місцевий</a:t>
            </a:r>
            <a:r>
              <a:rPr lang="ru-RU" dirty="0"/>
              <a:t>, </a:t>
            </a:r>
            <a:r>
              <a:rPr lang="ru-RU" dirty="0" err="1"/>
              <a:t>кличний</a:t>
            </a:r>
            <a:r>
              <a:rPr lang="ru-RU" dirty="0"/>
              <a:t>).</a:t>
            </a:r>
          </a:p>
          <a:p>
            <a:pPr algn="just"/>
            <a:r>
              <a:rPr lang="uk-UA" dirty="0"/>
              <a:t>9. Відміна (І, </a:t>
            </a:r>
            <a:r>
              <a:rPr lang="en-US" dirty="0"/>
              <a:t>II, III, IV).</a:t>
            </a:r>
          </a:p>
          <a:p>
            <a:pPr algn="just"/>
            <a:r>
              <a:rPr lang="uk-UA" dirty="0"/>
              <a:t>10. Група (для іменників І і </a:t>
            </a:r>
            <a:r>
              <a:rPr lang="en-US" dirty="0"/>
              <a:t>II </a:t>
            </a:r>
            <a:r>
              <a:rPr lang="uk-UA" dirty="0"/>
              <a:t>відміни: тверда, м'яка, мішана).</a:t>
            </a:r>
          </a:p>
          <a:p>
            <a:pPr algn="just"/>
            <a:r>
              <a:rPr lang="ru-RU" dirty="0"/>
              <a:t>11. </a:t>
            </a:r>
            <a:r>
              <a:rPr lang="ru-RU" dirty="0" err="1"/>
              <a:t>Синтаксична</a:t>
            </a:r>
            <a:r>
              <a:rPr lang="ru-RU" dirty="0"/>
              <a:t> роль (</a:t>
            </a:r>
            <a:r>
              <a:rPr lang="ru-RU" dirty="0" err="1"/>
              <a:t>підмет</a:t>
            </a:r>
            <a:r>
              <a:rPr lang="ru-RU" dirty="0"/>
              <a:t>, </a:t>
            </a:r>
            <a:r>
              <a:rPr lang="ru-RU" dirty="0" err="1"/>
              <a:t>присудок</a:t>
            </a:r>
            <a:r>
              <a:rPr lang="ru-RU" dirty="0"/>
              <a:t>, </a:t>
            </a:r>
            <a:r>
              <a:rPr lang="ru-RU" dirty="0" err="1"/>
              <a:t>додаток</a:t>
            </a:r>
            <a:r>
              <a:rPr lang="ru-RU" dirty="0"/>
              <a:t>, </a:t>
            </a:r>
            <a:r>
              <a:rPr lang="ru-RU" dirty="0" err="1"/>
              <a:t>означення</a:t>
            </a:r>
            <a:r>
              <a:rPr lang="ru-RU" dirty="0"/>
              <a:t>, </a:t>
            </a:r>
            <a:endParaRPr lang="ru-RU" dirty="0" smtClean="0"/>
          </a:p>
          <a:p>
            <a:pPr algn="just"/>
            <a:r>
              <a:rPr lang="ru-RU" dirty="0" smtClean="0"/>
              <a:t>      </a:t>
            </a:r>
            <a:r>
              <a:rPr lang="ru-RU" dirty="0" err="1" smtClean="0"/>
              <a:t>обставина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26081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" accel="100000" fill="hold">
                                          <p:stCondLst>
                                            <p:cond delay="15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5656" y="1484784"/>
            <a:ext cx="6916097" cy="309634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Deflate">
              <a:avLst>
                <a:gd name="adj" fmla="val 2623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Дякуємо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відвідування</a:t>
            </a:r>
            <a:endParaRPr lang="ru-RU" sz="5400" b="1" cap="none" spc="0" dirty="0" smtClean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uk-UA" sz="6600" b="1" i="1" dirty="0" smtClean="0">
                <a:ln w="11430"/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ярмарку!</a:t>
            </a:r>
            <a:endParaRPr lang="ru-RU" sz="6600" b="1" i="1" cap="none" spc="0" dirty="0">
              <a:ln w="11430"/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3744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68165" y="769012"/>
            <a:ext cx="54281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669FA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Завдання</a:t>
            </a:r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669FA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уроку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669FA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561" y="1823430"/>
            <a:ext cx="681334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200" dirty="0" smtClean="0">
                <a:solidFill>
                  <a:srgbClr val="820479"/>
                </a:solidFill>
              </a:rPr>
              <a:t>Повторити вивчене про іменник.</a:t>
            </a:r>
          </a:p>
          <a:p>
            <a:endParaRPr lang="uk-UA" sz="2200" dirty="0" smtClean="0">
              <a:solidFill>
                <a:srgbClr val="820479"/>
              </a:solidFill>
            </a:endParaRPr>
          </a:p>
          <a:p>
            <a:r>
              <a:rPr lang="uk-UA" sz="2200" dirty="0" smtClean="0">
                <a:solidFill>
                  <a:srgbClr val="820479"/>
                </a:solidFill>
              </a:rPr>
              <a:t>2. Показати уміння знаходити вивчені орфограми в</a:t>
            </a:r>
          </a:p>
          <a:p>
            <a:r>
              <a:rPr lang="uk-UA" sz="2200" dirty="0">
                <a:solidFill>
                  <a:srgbClr val="820479"/>
                </a:solidFill>
              </a:rPr>
              <a:t> </a:t>
            </a:r>
            <a:r>
              <a:rPr lang="uk-UA" sz="2200" dirty="0" smtClean="0">
                <a:solidFill>
                  <a:srgbClr val="820479"/>
                </a:solidFill>
              </a:rPr>
              <a:t>    іменниках та пояснювати їх.</a:t>
            </a:r>
          </a:p>
          <a:p>
            <a:endParaRPr lang="uk-UA" sz="2200" dirty="0" smtClean="0">
              <a:solidFill>
                <a:srgbClr val="820479"/>
              </a:solidFill>
            </a:endParaRPr>
          </a:p>
          <a:p>
            <a:r>
              <a:rPr lang="uk-UA" sz="2200" dirty="0" smtClean="0">
                <a:solidFill>
                  <a:srgbClr val="820479"/>
                </a:solidFill>
              </a:rPr>
              <a:t>3. Правильно вживати іменники у мовленні.</a:t>
            </a:r>
          </a:p>
          <a:p>
            <a:endParaRPr lang="uk-UA" sz="2200" dirty="0" smtClean="0">
              <a:solidFill>
                <a:srgbClr val="820479"/>
              </a:solidFill>
            </a:endParaRPr>
          </a:p>
          <a:p>
            <a:r>
              <a:rPr lang="uk-UA" sz="2200" dirty="0" smtClean="0">
                <a:solidFill>
                  <a:srgbClr val="820479"/>
                </a:solidFill>
              </a:rPr>
              <a:t>4. Застосовувати теоретичні знання на практиці.</a:t>
            </a:r>
          </a:p>
          <a:p>
            <a:endParaRPr lang="uk-UA" sz="2200" dirty="0">
              <a:solidFill>
                <a:srgbClr val="820479"/>
              </a:solidFill>
            </a:endParaRPr>
          </a:p>
          <a:p>
            <a:r>
              <a:rPr lang="uk-UA" sz="2200" dirty="0" smtClean="0">
                <a:solidFill>
                  <a:srgbClr val="820479"/>
                </a:solidFill>
              </a:rPr>
              <a:t>5. Розвивати мислення, увагу, пам‘ять.</a:t>
            </a:r>
          </a:p>
          <a:p>
            <a:endParaRPr lang="uk-UA" sz="2200" dirty="0" smtClean="0">
              <a:solidFill>
                <a:srgbClr val="820479"/>
              </a:solidFill>
            </a:endParaRPr>
          </a:p>
          <a:p>
            <a:r>
              <a:rPr lang="uk-UA" sz="2200" dirty="0" smtClean="0">
                <a:solidFill>
                  <a:srgbClr val="820479"/>
                </a:solidFill>
              </a:rPr>
              <a:t>6. Поглибити знання про звичаї і традиції свого народу.</a:t>
            </a:r>
          </a:p>
        </p:txBody>
      </p:sp>
    </p:spTree>
    <p:extLst>
      <p:ext uri="{BB962C8B-B14F-4D97-AF65-F5344CB8AC3E}">
        <p14:creationId xmlns:p14="http://schemas.microsoft.com/office/powerpoint/2010/main" val="1440340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xit" presetSubtype="21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04358" y="476672"/>
            <a:ext cx="7264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Довідка </a:t>
            </a:r>
          </a:p>
          <a:p>
            <a:pPr algn="ctr"/>
            <a:r>
              <a:rPr lang="uk-UA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 тлумачного словника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0032" y="2348880"/>
            <a:ext cx="707725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Базар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-у, ч.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Торгівля продуктами харчування або предметами 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широкого вжитку у спеціально обладнаному місці.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перен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., розм.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Шум, галас.</a:t>
            </a:r>
          </a:p>
          <a:p>
            <a:pPr algn="just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Ринок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-нку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, ч.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Місце торгівлі харчовими продуктами і товарами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під відкритим небом або в торгових рядах. Син.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базар.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Сукупність 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справ, операцій, пов‘язаних із купівлею-продажем товарів.</a:t>
            </a:r>
          </a:p>
          <a:p>
            <a:pPr algn="just"/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Ярмарок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-рку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, ч. 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Торг, що відбувається регулярно в установлений </a:t>
            </a: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час на певному місці для продажу і закупівлі товарів. 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Поїхати на </a:t>
            </a:r>
          </a:p>
          <a:p>
            <a:pPr algn="just"/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Сорочинський ярмарок.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13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73" y="4149080"/>
            <a:ext cx="7473552" cy="2517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7"/>
            <a:ext cx="3270252" cy="9123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49155" y="332656"/>
            <a:ext cx="60234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Дорога до ярмарку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1255986"/>
            <a:ext cx="77768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/>
            <a:r>
              <a:rPr lang="uk-UA" sz="1600" b="1" i="1" dirty="0" smtClean="0"/>
              <a:t>Благословилося </a:t>
            </a:r>
            <a:r>
              <a:rPr lang="uk-UA" sz="1600" b="1" i="1" dirty="0"/>
              <a:t>на світ. Виткнуло заспаний писок </a:t>
            </a:r>
            <a:r>
              <a:rPr lang="uk-UA" sz="1600" b="1" i="1" dirty="0" smtClean="0"/>
              <a:t>сонце, стьобнуло промінням  по </a:t>
            </a:r>
            <a:r>
              <a:rPr lang="uk-UA" sz="1600" b="1" i="1" dirty="0"/>
              <a:t>луках, по степах, по садках, по левадах…</a:t>
            </a:r>
            <a:endParaRPr lang="ru-RU" sz="1600" b="1" dirty="0"/>
          </a:p>
          <a:p>
            <a:pPr indent="266700" algn="just"/>
            <a:r>
              <a:rPr lang="uk-UA" sz="1600" b="1" i="1" dirty="0" smtClean="0"/>
              <a:t>І </a:t>
            </a:r>
            <a:r>
              <a:rPr lang="uk-UA" sz="1600" b="1" i="1" dirty="0"/>
              <a:t>видно: аж-аж-аж ген до того ліска, куди око дістає, </a:t>
            </a:r>
            <a:r>
              <a:rPr lang="uk-UA" sz="1600" b="1" i="1" dirty="0" smtClean="0"/>
              <a:t>дорогою </a:t>
            </a:r>
            <a:r>
              <a:rPr lang="uk-UA" sz="1600" b="1" i="1" dirty="0"/>
              <a:t>вози </a:t>
            </a:r>
            <a:r>
              <a:rPr lang="uk-UA" sz="1600" b="1" i="1" dirty="0" smtClean="0"/>
              <a:t>потяглися</a:t>
            </a:r>
            <a:r>
              <a:rPr lang="uk-UA" sz="1600" b="1" i="1" dirty="0"/>
              <a:t>… </a:t>
            </a:r>
            <a:r>
              <a:rPr lang="uk-UA" sz="1600" b="1" i="1" dirty="0" smtClean="0"/>
              <a:t>І </a:t>
            </a:r>
            <a:r>
              <a:rPr lang="uk-UA" sz="1600" b="1" i="1" dirty="0"/>
              <a:t>кіньми, і волами, і коровами… І гарби, і </a:t>
            </a:r>
            <a:r>
              <a:rPr lang="uk-UA" sz="1600" b="1" i="1" dirty="0" smtClean="0"/>
              <a:t>вози</a:t>
            </a:r>
            <a:r>
              <a:rPr lang="uk-UA" sz="1600" b="1" i="1" dirty="0"/>
              <a:t>, і </a:t>
            </a:r>
            <a:r>
              <a:rPr lang="uk-UA" sz="1600" b="1" i="1" dirty="0" err="1" smtClean="0"/>
              <a:t>возенята</a:t>
            </a:r>
            <a:r>
              <a:rPr lang="uk-UA" sz="1600" b="1" i="1" dirty="0"/>
              <a:t>… З кучами, з сіном, з </a:t>
            </a:r>
            <a:r>
              <a:rPr lang="uk-UA" sz="1600" b="1" i="1" dirty="0" smtClean="0"/>
              <a:t>соломою</a:t>
            </a:r>
            <a:r>
              <a:rPr lang="uk-UA" sz="1600" b="1" i="1" dirty="0"/>
              <a:t>. А на возах і кури, і </a:t>
            </a:r>
            <a:r>
              <a:rPr lang="uk-UA" sz="1600" b="1" i="1" dirty="0" smtClean="0"/>
              <a:t>вівця, </a:t>
            </a:r>
            <a:r>
              <a:rPr lang="uk-UA" sz="1600" b="1" i="1" dirty="0"/>
              <a:t>і теля </a:t>
            </a:r>
            <a:r>
              <a:rPr lang="uk-UA" sz="1600" b="1" i="1" dirty="0" smtClean="0"/>
              <a:t>мекає…</a:t>
            </a:r>
            <a:endParaRPr lang="ru-RU" sz="1600" b="1" dirty="0"/>
          </a:p>
          <a:p>
            <a:pPr indent="266700" algn="just"/>
            <a:r>
              <a:rPr lang="uk-UA" sz="1600" b="1" i="1" dirty="0" err="1" smtClean="0"/>
              <a:t>-</a:t>
            </a:r>
            <a:r>
              <a:rPr lang="uk-UA" sz="1600" b="1" i="1" dirty="0" err="1"/>
              <a:t>Гей</a:t>
            </a:r>
            <a:r>
              <a:rPr lang="uk-UA" sz="1600" b="1" i="1" dirty="0"/>
              <a:t>! </a:t>
            </a:r>
            <a:r>
              <a:rPr lang="uk-UA" sz="1600" b="1" i="1" dirty="0" err="1"/>
              <a:t>Цоб</a:t>
            </a:r>
            <a:r>
              <a:rPr lang="uk-UA" sz="1600" b="1" i="1" dirty="0"/>
              <a:t>! Цабе! </a:t>
            </a:r>
            <a:r>
              <a:rPr lang="uk-UA" sz="1600" b="1" i="1" dirty="0" err="1"/>
              <a:t>Н-но-о</a:t>
            </a:r>
            <a:r>
              <a:rPr lang="uk-UA" sz="1600" b="1" i="1" dirty="0"/>
              <a:t>!</a:t>
            </a:r>
            <a:endParaRPr lang="ru-RU" sz="1600" b="1" dirty="0"/>
          </a:p>
          <a:p>
            <a:pPr indent="266700" algn="just"/>
            <a:r>
              <a:rPr lang="uk-UA" sz="1600" b="1" i="1" dirty="0" smtClean="0"/>
              <a:t>На ярмарок!</a:t>
            </a:r>
            <a:r>
              <a:rPr lang="ru-RU" sz="1600" b="1" dirty="0"/>
              <a:t> </a:t>
            </a:r>
            <a:r>
              <a:rPr lang="ru-RU" sz="1600" b="1" dirty="0" smtClean="0"/>
              <a:t> </a:t>
            </a:r>
            <a:r>
              <a:rPr lang="uk-UA" sz="1600" b="1" i="1" dirty="0" smtClean="0"/>
              <a:t>І </a:t>
            </a:r>
            <a:r>
              <a:rPr lang="uk-UA" sz="1600" b="1" i="1" dirty="0"/>
              <a:t>їдуть, і їдуть, і їдуть…</a:t>
            </a:r>
            <a:endParaRPr lang="ru-RU" sz="1600" b="1" dirty="0"/>
          </a:p>
          <a:p>
            <a:pPr indent="266700" algn="just"/>
            <a:r>
              <a:rPr lang="uk-UA" sz="1600" b="1" i="1" dirty="0" smtClean="0"/>
              <a:t>         І </a:t>
            </a:r>
            <a:r>
              <a:rPr lang="uk-UA" sz="1600" b="1" i="1" dirty="0"/>
              <a:t>дорога вже не дорога, а строката величезна гадюка, жива </a:t>
            </a:r>
            <a:r>
              <a:rPr lang="uk-UA" sz="1600" b="1" i="1" dirty="0" smtClean="0"/>
              <a:t>й покручена</a:t>
            </a:r>
            <a:r>
              <a:rPr lang="uk-UA" sz="1600" b="1" i="1" dirty="0"/>
              <a:t>, </a:t>
            </a:r>
            <a:r>
              <a:rPr lang="uk-UA" sz="1600" b="1" i="1" dirty="0" smtClean="0"/>
              <a:t>   </a:t>
            </a:r>
          </a:p>
          <a:p>
            <a:pPr indent="266700" algn="just"/>
            <a:r>
              <a:rPr lang="uk-UA" sz="1600" b="1" i="1" dirty="0"/>
              <a:t> </a:t>
            </a:r>
            <a:r>
              <a:rPr lang="uk-UA" sz="1600" b="1" i="1" dirty="0" smtClean="0"/>
              <a:t>                що </a:t>
            </a:r>
            <a:r>
              <a:rPr lang="uk-UA" sz="1600" b="1" i="1" dirty="0"/>
              <a:t>за отой лісок, не </a:t>
            </a:r>
            <a:r>
              <a:rPr lang="uk-UA" sz="1600" b="1" i="1" dirty="0" smtClean="0"/>
              <a:t>поспішаючи, </a:t>
            </a:r>
            <a:r>
              <a:rPr lang="uk-UA" sz="1600" b="1" i="1" dirty="0"/>
              <a:t>полізла….</a:t>
            </a:r>
            <a:endParaRPr lang="ru-RU" sz="1600" b="1" dirty="0"/>
          </a:p>
          <a:p>
            <a:pPr indent="266700" algn="just"/>
            <a:r>
              <a:rPr lang="uk-UA" sz="1600" b="1" i="1" dirty="0" smtClean="0"/>
              <a:t>            А </a:t>
            </a:r>
            <a:r>
              <a:rPr lang="uk-UA" sz="1600" b="1" i="1" dirty="0"/>
              <a:t>наш віз вискакує з тої гадюки, торохтить по грудках, </a:t>
            </a:r>
            <a:r>
              <a:rPr lang="uk-UA" sz="1600" b="1" i="1" dirty="0" smtClean="0"/>
              <a:t>шелестить </a:t>
            </a:r>
          </a:p>
          <a:p>
            <a:pPr indent="266700" algn="just"/>
            <a:r>
              <a:rPr lang="uk-UA" sz="1600" b="1" i="1" dirty="0"/>
              <a:t> </a:t>
            </a:r>
            <a:r>
              <a:rPr lang="uk-UA" sz="1600" b="1" i="1" dirty="0" smtClean="0"/>
              <a:t>      травою</a:t>
            </a:r>
            <a:r>
              <a:rPr lang="uk-UA" sz="1600" b="1" i="1" dirty="0"/>
              <a:t>.</a:t>
            </a:r>
            <a:endParaRPr lang="ru-RU" sz="1600" b="1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18319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7"/>
            <a:ext cx="3270252" cy="9123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35696" y="548679"/>
            <a:ext cx="51845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FadeRight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Підказка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92" y="4144067"/>
            <a:ext cx="3600400" cy="2451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3376" y="2276872"/>
            <a:ext cx="5610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Дивися підручник</a:t>
            </a:r>
          </a:p>
          <a:p>
            <a:pPr algn="ctr"/>
            <a:r>
              <a:rPr lang="uk-UA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§ 30, сторінка 113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803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43104" y="476672"/>
            <a:ext cx="57089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>
                <a:gd name="adj" fmla="val 36316"/>
              </a:avLst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4400" b="1" dirty="0" smtClean="0">
                <a:ln>
                  <a:prstDash val="solid"/>
                </a:ln>
                <a:solidFill>
                  <a:srgbClr val="67099B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Загальні і власні назви</a:t>
            </a:r>
          </a:p>
          <a:p>
            <a:pPr algn="ctr"/>
            <a:r>
              <a:rPr lang="uk-UA" sz="4400" b="1" cap="none" spc="0" dirty="0" smtClean="0">
                <a:ln>
                  <a:prstDash val="solid"/>
                </a:ln>
                <a:solidFill>
                  <a:srgbClr val="67099B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іменників</a:t>
            </a:r>
            <a:endParaRPr lang="ru-RU" sz="4400" b="1" cap="none" spc="0" dirty="0">
              <a:ln>
                <a:prstDash val="solid"/>
              </a:ln>
              <a:solidFill>
                <a:srgbClr val="67099B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3428999"/>
            <a:ext cx="65930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uk-UA" dirty="0" smtClean="0"/>
              <a:t>- </a:t>
            </a:r>
            <a:r>
              <a:rPr lang="uk-UA" dirty="0"/>
              <a:t>Гей, дядьку, куди їдете?</a:t>
            </a:r>
            <a:endParaRPr lang="ru-RU" dirty="0"/>
          </a:p>
          <a:p>
            <a:pPr lvl="0"/>
            <a:r>
              <a:rPr lang="uk-UA" dirty="0" smtClean="0"/>
              <a:t>- На </a:t>
            </a:r>
            <a:r>
              <a:rPr lang="uk-UA" dirty="0"/>
              <a:t>ярмарок, куди ж іще!</a:t>
            </a:r>
            <a:endParaRPr lang="ru-RU" dirty="0"/>
          </a:p>
          <a:p>
            <a:pPr lvl="0"/>
            <a:r>
              <a:rPr lang="uk-UA" dirty="0" smtClean="0"/>
              <a:t>- А </a:t>
            </a:r>
            <a:r>
              <a:rPr lang="uk-UA" dirty="0"/>
              <a:t>звідки ви?</a:t>
            </a:r>
            <a:endParaRPr lang="ru-RU" dirty="0"/>
          </a:p>
          <a:p>
            <a:pPr lvl="0"/>
            <a:r>
              <a:rPr lang="uk-UA" dirty="0" smtClean="0"/>
              <a:t>- З </a:t>
            </a:r>
            <a:r>
              <a:rPr lang="uk-UA" dirty="0"/>
              <a:t>Ковалів.</a:t>
            </a:r>
            <a:endParaRPr lang="ru-RU" dirty="0"/>
          </a:p>
          <a:p>
            <a:pPr lvl="0"/>
            <a:r>
              <a:rPr lang="uk-UA" dirty="0" smtClean="0"/>
              <a:t>- Та </a:t>
            </a:r>
            <a:r>
              <a:rPr lang="uk-UA" dirty="0"/>
              <a:t>я не питаю, якого ви роду. Село ваше як зветься?</a:t>
            </a:r>
            <a:endParaRPr lang="ru-RU" dirty="0"/>
          </a:p>
          <a:p>
            <a:pPr lvl="0"/>
            <a:r>
              <a:rPr lang="uk-UA" dirty="0" smtClean="0"/>
              <a:t>- Та </a:t>
            </a:r>
            <a:r>
              <a:rPr lang="uk-UA" dirty="0"/>
              <a:t>кажу ж – Ковалі.</a:t>
            </a:r>
            <a:endParaRPr lang="ru-RU" dirty="0"/>
          </a:p>
          <a:p>
            <a:pPr lvl="0"/>
            <a:r>
              <a:rPr lang="uk-UA" dirty="0" smtClean="0"/>
              <a:t>- А </a:t>
            </a:r>
            <a:r>
              <a:rPr lang="uk-UA" dirty="0"/>
              <a:t>самі ви хто будете?</a:t>
            </a:r>
            <a:endParaRPr lang="ru-RU" dirty="0"/>
          </a:p>
          <a:p>
            <a:pPr lvl="0"/>
            <a:r>
              <a:rPr lang="uk-UA" dirty="0" smtClean="0"/>
              <a:t>- Коваль</a:t>
            </a:r>
            <a:r>
              <a:rPr lang="uk-UA" dirty="0"/>
              <a:t>.</a:t>
            </a:r>
            <a:endParaRPr lang="ru-RU" dirty="0"/>
          </a:p>
          <a:p>
            <a:pPr lvl="0"/>
            <a:r>
              <a:rPr lang="uk-UA" dirty="0" smtClean="0"/>
              <a:t>- Хе-хе</a:t>
            </a:r>
            <a:r>
              <a:rPr lang="uk-UA" dirty="0"/>
              <a:t>… Щось ви, дядьку, маленький та плохенький як на коваля.</a:t>
            </a:r>
            <a:endParaRPr lang="ru-RU" dirty="0"/>
          </a:p>
          <a:p>
            <a:pPr lvl="0"/>
            <a:r>
              <a:rPr lang="uk-UA" dirty="0" smtClean="0"/>
              <a:t>- Та </a:t>
            </a:r>
            <a:r>
              <a:rPr lang="uk-UA" dirty="0"/>
              <a:t>я не коваль, а Коваль. У нас у </a:t>
            </a:r>
            <a:r>
              <a:rPr lang="uk-UA" b="1" i="1" dirty="0"/>
              <a:t>Ковалях </a:t>
            </a:r>
            <a:r>
              <a:rPr lang="uk-UA" dirty="0"/>
              <a:t>усі </a:t>
            </a:r>
            <a:r>
              <a:rPr lang="uk-UA" b="1" dirty="0"/>
              <a:t>Ковалі</a:t>
            </a:r>
            <a:r>
              <a:rPr lang="uk-UA" dirty="0"/>
              <a:t>, а </a:t>
            </a:r>
            <a:r>
              <a:rPr lang="uk-UA" b="1" i="1" dirty="0"/>
              <a:t>ковалів </a:t>
            </a:r>
            <a:endParaRPr lang="uk-UA" b="1" i="1" dirty="0" smtClean="0"/>
          </a:p>
          <a:p>
            <a:pPr lvl="0"/>
            <a:r>
              <a:rPr lang="uk-UA" dirty="0" smtClean="0"/>
              <a:t>тільки троє</a:t>
            </a:r>
            <a:r>
              <a:rPr lang="uk-UA" dirty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"/>
          <a:stretch/>
        </p:blipFill>
        <p:spPr>
          <a:xfrm>
            <a:off x="4102570" y="2420888"/>
            <a:ext cx="4573886" cy="221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66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1" y="260647"/>
            <a:ext cx="9139479" cy="6840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1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404664"/>
            <a:ext cx="5976664" cy="1944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2AC01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2AC01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solidFill>
                  <a:srgbClr val="2AC01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Аукціон</a:t>
            </a:r>
            <a:r>
              <a:rPr lang="ru-RU" sz="5400" b="1" cap="none" spc="0" dirty="0" smtClean="0">
                <a:ln w="11430"/>
                <a:solidFill>
                  <a:srgbClr val="2AC01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solidFill>
                  <a:srgbClr val="2AC01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знань</a:t>
            </a:r>
            <a:r>
              <a:rPr lang="ru-RU" sz="5400" b="1" cap="none" spc="0" dirty="0" smtClean="0">
                <a:ln w="11430"/>
                <a:solidFill>
                  <a:srgbClr val="2AC01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solidFill>
                <a:srgbClr val="2AC01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52936"/>
            <a:ext cx="3680317" cy="27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85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1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9" presetClass="exit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0"/>
          <a:stretch/>
        </p:blipFill>
        <p:spPr>
          <a:xfrm rot="5400000">
            <a:off x="2774796" y="-2781456"/>
            <a:ext cx="3587750" cy="91506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/>
          <a:stretch/>
        </p:blipFill>
        <p:spPr>
          <a:xfrm rot="5400000">
            <a:off x="2947136" y="661136"/>
            <a:ext cx="3270252" cy="912348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1680" y="404664"/>
            <a:ext cx="5760640" cy="17281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32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Лавка </a:t>
            </a:r>
          </a:p>
          <a:p>
            <a:pPr algn="ctr"/>
            <a:r>
              <a:rPr lang="ru-RU" sz="5400" b="1" cap="none" spc="0" dirty="0" smtClean="0">
                <a:ln w="11430"/>
                <a:solidFill>
                  <a:srgbClr val="32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11430"/>
                <a:solidFill>
                  <a:srgbClr val="32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Кіт</a:t>
            </a:r>
            <a:r>
              <a:rPr lang="ru-RU" sz="5400" b="1" cap="none" spc="0" dirty="0" smtClean="0">
                <a:ln w="11430"/>
                <a:solidFill>
                  <a:srgbClr val="32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 </a:t>
            </a:r>
            <a:r>
              <a:rPr lang="ru-RU" sz="5400" b="1" cap="none" spc="0" dirty="0" err="1" smtClean="0">
                <a:ln w="11430"/>
                <a:solidFill>
                  <a:srgbClr val="32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мішку</a:t>
            </a:r>
            <a:r>
              <a:rPr lang="ru-RU" sz="5400" b="1" cap="none" spc="0" dirty="0" smtClean="0">
                <a:ln w="11430"/>
                <a:solidFill>
                  <a:srgbClr val="32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solidFill>
                <a:srgbClr val="3207C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2132856"/>
            <a:ext cx="6893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І група</a:t>
            </a:r>
            <a:endParaRPr lang="ru-RU" dirty="0"/>
          </a:p>
          <a:p>
            <a:r>
              <a:rPr lang="uk-UA" dirty="0"/>
              <a:t>	</a:t>
            </a:r>
            <a:r>
              <a:rPr lang="uk-UA" i="1" dirty="0"/>
              <a:t>Дуб, картопля, полк, загін – </a:t>
            </a:r>
            <a:r>
              <a:rPr lang="uk-UA" dirty="0"/>
              <a:t>назви істот.</a:t>
            </a:r>
            <a:endParaRPr lang="ru-RU" dirty="0"/>
          </a:p>
          <a:p>
            <a:r>
              <a:rPr lang="uk-UA" dirty="0"/>
              <a:t>	</a:t>
            </a:r>
            <a:r>
              <a:rPr lang="uk-UA" i="1" dirty="0"/>
              <a:t>Русалка, Домовик, Мороз, Вітер, покійник - </a:t>
            </a:r>
            <a:r>
              <a:rPr lang="uk-UA" dirty="0"/>
              <a:t> назви неістот.</a:t>
            </a:r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691680" y="3068960"/>
            <a:ext cx="68056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ІІ </a:t>
            </a:r>
            <a:r>
              <a:rPr lang="uk-UA" b="1" dirty="0"/>
              <a:t>група</a:t>
            </a:r>
            <a:endParaRPr lang="ru-RU" dirty="0"/>
          </a:p>
          <a:p>
            <a:r>
              <a:rPr lang="uk-UA" dirty="0"/>
              <a:t>	Іменники </a:t>
            </a:r>
            <a:r>
              <a:rPr lang="uk-UA" i="1" dirty="0"/>
              <a:t>любов, гнів, сором </a:t>
            </a:r>
            <a:r>
              <a:rPr lang="uk-UA" dirty="0"/>
              <a:t>у множині не вживаються.</a:t>
            </a:r>
            <a:endParaRPr lang="ru-RU" dirty="0"/>
          </a:p>
          <a:p>
            <a:r>
              <a:rPr lang="uk-UA" dirty="0"/>
              <a:t>	Іменники </a:t>
            </a:r>
            <a:r>
              <a:rPr lang="uk-UA" i="1" dirty="0"/>
              <a:t>штани, сани, окуляри </a:t>
            </a:r>
            <a:r>
              <a:rPr lang="uk-UA" dirty="0"/>
              <a:t> в однині не вживаються.</a:t>
            </a:r>
            <a:endParaRPr lang="ru-RU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691679" y="4049097"/>
            <a:ext cx="6487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ІІІ група</a:t>
            </a:r>
            <a:endParaRPr lang="ru-RU" dirty="0"/>
          </a:p>
          <a:p>
            <a:r>
              <a:rPr lang="uk-UA" i="1" dirty="0" smtClean="0"/>
              <a:t>	 </a:t>
            </a:r>
            <a:r>
              <a:rPr lang="uk-UA" dirty="0"/>
              <a:t>У виділеному іменнику треба писати в закінченні –о-. </a:t>
            </a:r>
            <a:endParaRPr lang="ru-RU" dirty="0"/>
          </a:p>
          <a:p>
            <a:r>
              <a:rPr lang="uk-UA" i="1" dirty="0" smtClean="0"/>
              <a:t>	За </a:t>
            </a:r>
            <a:r>
              <a:rPr lang="uk-UA" i="1" u="sng" dirty="0" err="1"/>
              <a:t>меж..ю</a:t>
            </a:r>
            <a:r>
              <a:rPr lang="uk-UA" i="1" u="sng" dirty="0"/>
              <a:t> </a:t>
            </a:r>
            <a:r>
              <a:rPr lang="uk-UA" i="1" dirty="0"/>
              <a:t>мріяв </a:t>
            </a:r>
            <a:r>
              <a:rPr lang="uk-UA" i="1" dirty="0" smtClean="0"/>
              <a:t>гайок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26381" y="5013176"/>
            <a:ext cx="6965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І</a:t>
            </a:r>
            <a:r>
              <a:rPr lang="en-US" b="1" dirty="0"/>
              <a:t>V</a:t>
            </a:r>
            <a:r>
              <a:rPr lang="uk-UA" b="1" dirty="0"/>
              <a:t> група</a:t>
            </a:r>
            <a:endParaRPr lang="ru-RU" dirty="0"/>
          </a:p>
          <a:p>
            <a:r>
              <a:rPr lang="uk-UA" dirty="0" smtClean="0"/>
              <a:t>	Іменники </a:t>
            </a:r>
            <a:r>
              <a:rPr lang="uk-UA" i="1" dirty="0"/>
              <a:t>лисеня, хлоп’я, тім’я </a:t>
            </a:r>
            <a:r>
              <a:rPr lang="uk-UA" dirty="0"/>
              <a:t>належать до другої відміни.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691679" y="5680560"/>
            <a:ext cx="5976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</a:t>
            </a:r>
            <a:r>
              <a:rPr lang="uk-UA" b="1" dirty="0"/>
              <a:t> група</a:t>
            </a:r>
            <a:endParaRPr lang="ru-RU" dirty="0"/>
          </a:p>
          <a:p>
            <a:r>
              <a:rPr lang="uk-UA" dirty="0" smtClean="0"/>
              <a:t>	У </a:t>
            </a:r>
            <a:r>
              <a:rPr lang="uk-UA" dirty="0"/>
              <a:t>словах </a:t>
            </a:r>
            <a:r>
              <a:rPr lang="uk-UA" i="1" dirty="0"/>
              <a:t>сіллю, міддю, подорожжю </a:t>
            </a:r>
            <a:r>
              <a:rPr lang="uk-UA" dirty="0"/>
              <a:t>відбувається </a:t>
            </a:r>
            <a:endParaRPr lang="uk-UA" dirty="0" smtClean="0"/>
          </a:p>
          <a:p>
            <a:r>
              <a:rPr lang="uk-UA" dirty="0"/>
              <a:t>	</a:t>
            </a:r>
            <a:r>
              <a:rPr lang="uk-UA" dirty="0" smtClean="0"/>
              <a:t>подовження приголосних</a:t>
            </a:r>
            <a:r>
              <a:rPr lang="uk-UA" dirty="0"/>
              <a:t>, за таким правилом…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050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1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1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1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1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6" dur="1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7" dur="1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9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 tmFilter="0,0; .5, 0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 tmFilter="0,0; .5, 0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 tmFilter="0,0; .5, 0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 tmFilter="0,0; .5, 0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35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787</Words>
  <Application>Microsoft Office PowerPoint</Application>
  <PresentationFormat>Экран (4:3)</PresentationFormat>
  <Paragraphs>145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Slaviks</dc:creator>
  <cp:lastModifiedBy>Slaviks</cp:lastModifiedBy>
  <cp:revision>51</cp:revision>
  <dcterms:created xsi:type="dcterms:W3CDTF">2011-01-26T19:38:15Z</dcterms:created>
  <dcterms:modified xsi:type="dcterms:W3CDTF">2011-02-07T21:07:40Z</dcterms:modified>
</cp:coreProperties>
</file>